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7" r:id="rId4"/>
    <p:sldId id="258" r:id="rId5"/>
    <p:sldId id="261" r:id="rId6"/>
    <p:sldId id="259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9" r:id="rId19"/>
    <p:sldId id="280" r:id="rId20"/>
    <p:sldId id="275" r:id="rId21"/>
    <p:sldId id="276" r:id="rId22"/>
    <p:sldId id="281" r:id="rId23"/>
    <p:sldId id="292" r:id="rId24"/>
    <p:sldId id="293" r:id="rId25"/>
    <p:sldId id="277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5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12E8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6" autoAdjust="0"/>
    <p:restoredTop sz="94660"/>
  </p:normalViewPr>
  <p:slideViewPr>
    <p:cSldViewPr>
      <p:cViewPr varScale="1">
        <p:scale>
          <a:sx n="39" d="100"/>
          <a:sy n="39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634A-CBE6-4520-8231-6EBCCDB58991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F931-5EE6-4FE3-A1BF-3FF2B51AAD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634A-CBE6-4520-8231-6EBCCDB58991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F931-5EE6-4FE3-A1BF-3FF2B51A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634A-CBE6-4520-8231-6EBCCDB58991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F931-5EE6-4FE3-A1BF-3FF2B51A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634A-CBE6-4520-8231-6EBCCDB58991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F931-5EE6-4FE3-A1BF-3FF2B51A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634A-CBE6-4520-8231-6EBCCDB58991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50F931-5EE6-4FE3-A1BF-3FF2B51A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634A-CBE6-4520-8231-6EBCCDB58991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F931-5EE6-4FE3-A1BF-3FF2B51A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634A-CBE6-4520-8231-6EBCCDB58991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F931-5EE6-4FE3-A1BF-3FF2B51A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634A-CBE6-4520-8231-6EBCCDB58991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F931-5EE6-4FE3-A1BF-3FF2B51A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634A-CBE6-4520-8231-6EBCCDB58991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F931-5EE6-4FE3-A1BF-3FF2B51A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634A-CBE6-4520-8231-6EBCCDB58991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F931-5EE6-4FE3-A1BF-3FF2B51A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0634A-CBE6-4520-8231-6EBCCDB58991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0F931-5EE6-4FE3-A1BF-3FF2B51A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30634A-CBE6-4520-8231-6EBCCDB58991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50F931-5EE6-4FE3-A1BF-3FF2B51AA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../Prezentacija%20Zavrsni%20rad%20KSiVI%202009-2010.ppt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5240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Компјутерска симулација </a:t>
            </a:r>
          </a:p>
          <a:p>
            <a:pPr algn="ctr"/>
            <a:r>
              <a:rPr lang="sr-Cyrl-RS" sz="28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и </a:t>
            </a:r>
          </a:p>
          <a:p>
            <a:pPr algn="ctr"/>
            <a:r>
              <a:rPr lang="sr-Cyrl-RS" sz="2800" b="1" dirty="0" smtClean="0">
                <a:solidFill>
                  <a:schemeClr val="tx1">
                    <a:lumMod val="95000"/>
                  </a:schemeClr>
                </a:solidFill>
                <a:latin typeface="+mj-lt"/>
              </a:rPr>
              <a:t>вештачка интелигенција</a:t>
            </a:r>
            <a:endParaRPr lang="en-US" sz="2800" b="1" dirty="0">
              <a:solidFill>
                <a:schemeClr val="tx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8" name="Picture 7" descr="Untitled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2133600" cy="213514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10" name="TextBox 9"/>
          <p:cNvSpPr txBox="1"/>
          <p:nvPr/>
        </p:nvSpPr>
        <p:spPr>
          <a:xfrm>
            <a:off x="4800600" y="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 smtClean="0">
                <a:latin typeface="+mj-lt"/>
              </a:rPr>
              <a:t>Машински факултет</a:t>
            </a:r>
          </a:p>
          <a:p>
            <a:pPr algn="r"/>
            <a:r>
              <a:rPr lang="sr-Cyrl-RS" dirty="0" smtClean="0">
                <a:latin typeface="+mj-lt"/>
              </a:rPr>
              <a:t>Универзитет у Београду</a:t>
            </a:r>
          </a:p>
          <a:p>
            <a:endParaRPr lang="sr-Cyrl-RS" dirty="0">
              <a:latin typeface="+mj-lt"/>
            </a:endParaRPr>
          </a:p>
          <a:p>
            <a:pPr algn="r"/>
            <a:r>
              <a:rPr lang="sr-Cyrl-RS" dirty="0" smtClean="0">
                <a:latin typeface="+mj-lt"/>
              </a:rPr>
              <a:t>Катедра за производно машинство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3352800"/>
            <a:ext cx="3906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B. Sc. 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Завршни рад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2933" y="5457617"/>
            <a:ext cx="339106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1700" dirty="0" smtClean="0">
                <a:latin typeface="Arial" pitchFamily="34" charset="0"/>
                <a:cs typeface="Arial" pitchFamily="34" charset="0"/>
              </a:rPr>
              <a:t>Студенти:</a:t>
            </a:r>
          </a:p>
          <a:p>
            <a:pPr algn="r"/>
            <a:r>
              <a:rPr lang="sr-Cyrl-RS" sz="1700" dirty="0" smtClean="0">
                <a:latin typeface="Arial" pitchFamily="34" charset="0"/>
                <a:cs typeface="Arial" pitchFamily="34" charset="0"/>
              </a:rPr>
              <a:t>Ненад Аџић 17/07</a:t>
            </a:r>
          </a:p>
          <a:p>
            <a:pPr algn="r"/>
            <a:r>
              <a:rPr lang="sr-Cyrl-RS" sz="1700" dirty="0" smtClean="0">
                <a:latin typeface="Arial" pitchFamily="34" charset="0"/>
                <a:cs typeface="Arial" pitchFamily="34" charset="0"/>
              </a:rPr>
              <a:t>Јанко Кандић 175/07</a:t>
            </a:r>
          </a:p>
          <a:p>
            <a:pPr algn="r"/>
            <a:r>
              <a:rPr lang="sr-Cyrl-RS" sz="1700" dirty="0" smtClean="0">
                <a:latin typeface="Arial" pitchFamily="34" charset="0"/>
                <a:cs typeface="Arial" pitchFamily="34" charset="0"/>
              </a:rPr>
              <a:t>Милош Петровић 362/07</a:t>
            </a:r>
          </a:p>
          <a:p>
            <a:pPr algn="r"/>
            <a:r>
              <a:rPr lang="sr-Cyrl-RS" sz="1700" dirty="0" smtClean="0">
                <a:latin typeface="Arial" pitchFamily="34" charset="0"/>
                <a:cs typeface="Arial" pitchFamily="34" charset="0"/>
              </a:rPr>
              <a:t>Томислав Радишић 396/07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196007"/>
            <a:ext cx="2819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700" dirty="0" smtClean="0">
                <a:latin typeface="Arial" pitchFamily="34" charset="0"/>
                <a:cs typeface="Arial" pitchFamily="34" charset="0"/>
              </a:rPr>
              <a:t>Професори:</a:t>
            </a:r>
          </a:p>
          <a:p>
            <a:r>
              <a:rPr lang="sr-Cyrl-RS" sz="1700" dirty="0" smtClean="0">
                <a:latin typeface="Arial" pitchFamily="34" charset="0"/>
                <a:cs typeface="Arial" pitchFamily="34" charset="0"/>
              </a:rPr>
              <a:t>Др Бојан Бабић</a:t>
            </a:r>
          </a:p>
          <a:p>
            <a:r>
              <a:rPr lang="sr-Cyrl-RS" sz="1700" dirty="0" smtClean="0">
                <a:latin typeface="Arial" pitchFamily="34" charset="0"/>
                <a:cs typeface="Arial" pitchFamily="34" charset="0"/>
              </a:rPr>
              <a:t>Др Зоран Миљковић</a:t>
            </a:r>
          </a:p>
          <a:p>
            <a:endParaRPr lang="sr-Cyrl-RS" sz="1700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1700" dirty="0" smtClean="0">
                <a:latin typeface="Arial" pitchFamily="34" charset="0"/>
                <a:cs typeface="Arial" pitchFamily="34" charset="0"/>
              </a:rPr>
              <a:t>Асистент:</a:t>
            </a:r>
          </a:p>
          <a:p>
            <a:r>
              <a:rPr lang="sr-Cyrl-RS" sz="1700" dirty="0" smtClean="0">
                <a:latin typeface="Arial" pitchFamily="34" charset="0"/>
                <a:cs typeface="Arial" pitchFamily="34" charset="0"/>
              </a:rPr>
              <a:t>Најдан Вуковић</a:t>
            </a: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4191000"/>
            <a:ext cx="6245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i="1" dirty="0" smtClean="0">
                <a:latin typeface="Arial" pitchFamily="34" charset="0"/>
                <a:cs typeface="Arial" pitchFamily="34" charset="0"/>
              </a:rPr>
              <a:t>Роботизовани унутрашњи транспорт у </a:t>
            </a:r>
          </a:p>
          <a:p>
            <a:r>
              <a:rPr lang="sr-Cyrl-RS" sz="2400" i="1" dirty="0" smtClean="0">
                <a:latin typeface="Arial" pitchFamily="34" charset="0"/>
                <a:cs typeface="Arial" pitchFamily="34" charset="0"/>
              </a:rPr>
              <a:t>интелигентном технолошком систему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r-Cyrl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дукациони комплет </a:t>
            </a:r>
            <a:r>
              <a:rPr lang="en-U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LEGO </a:t>
            </a:r>
            <a:r>
              <a:rPr lang="en-US" sz="3600" dirty="0" err="1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Mindstorm</a:t>
            </a:r>
            <a:r>
              <a:rPr lang="en-U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 NXT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09160"/>
          </a:xfrm>
        </p:spPr>
        <p:txBody>
          <a:bodyPr/>
          <a:lstStyle/>
          <a:p>
            <a:r>
              <a:rPr lang="sr-Cyrl-RS" dirty="0" smtClean="0">
                <a:latin typeface="+mj-lt"/>
              </a:rPr>
              <a:t>Управљачка јединица</a:t>
            </a:r>
            <a:endParaRPr lang="en-US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438400"/>
            <a:ext cx="4038600" cy="3282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r-Cyrl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дукациони комплет </a:t>
            </a:r>
            <a:r>
              <a:rPr lang="en-U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LEGO </a:t>
            </a:r>
            <a:r>
              <a:rPr lang="en-US" sz="3600" dirty="0" err="1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Mindstorm</a:t>
            </a:r>
            <a:r>
              <a:rPr lang="en-U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 NXT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/>
          <a:lstStyle/>
          <a:p>
            <a:r>
              <a:rPr lang="sr-Cyrl-RS" dirty="0" smtClean="0">
                <a:latin typeface="+mj-lt"/>
              </a:rPr>
              <a:t>Механички делови за прављење склопа</a:t>
            </a:r>
          </a:p>
          <a:p>
            <a:pPr>
              <a:buNone/>
            </a:pPr>
            <a:endParaRPr lang="sr-Cyrl-RS" dirty="0" smtClean="0"/>
          </a:p>
        </p:txBody>
      </p:sp>
      <p:pic>
        <p:nvPicPr>
          <p:cNvPr id="1026" name="Picture 2" descr="C:\Users\Nesa\Documents\Bluetooth\Image Inbox\delo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6097224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</a:rPr>
              <a:t>А када се склопи...</a:t>
            </a:r>
            <a:endParaRPr lang="en-US" sz="3600" dirty="0">
              <a:solidFill>
                <a:srgbClr val="FF9933"/>
              </a:solidFill>
            </a:endParaRPr>
          </a:p>
        </p:txBody>
      </p:sp>
      <p:pic>
        <p:nvPicPr>
          <p:cNvPr id="2050" name="Picture 2" descr="C:\Users\Nesa\Documents\Bluetooth\Image Inbox\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476524"/>
            <a:ext cx="4495800" cy="337117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33658" lon="1271168" rev="21201282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1" name="Picture 3" descr="D:\DOKUMENTA\FAKULTET\III GODINA\II SEMESTAR\Zavrsni rad Vestacka Inteligencija i Kompjuterska simulacija\21.06.2010\stacionar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2346240"/>
            <a:ext cx="4695825" cy="35211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</a:rPr>
              <a:t>Проблем у оквиру ИТС-а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latin typeface="+mj-lt"/>
              </a:rPr>
              <a:t>Унутрашњи транспорт</a:t>
            </a:r>
          </a:p>
          <a:p>
            <a:r>
              <a:rPr lang="sr-Cyrl-RS" dirty="0" smtClean="0">
                <a:latin typeface="+mj-lt"/>
              </a:rPr>
              <a:t>Препреке</a:t>
            </a:r>
          </a:p>
          <a:p>
            <a:r>
              <a:rPr lang="sr-Cyrl-RS" dirty="0" smtClean="0">
                <a:latin typeface="+mj-lt"/>
              </a:rPr>
              <a:t>Динамички карактер окружења</a:t>
            </a:r>
          </a:p>
          <a:p>
            <a:r>
              <a:rPr lang="sr-Cyrl-RS" dirty="0" smtClean="0">
                <a:latin typeface="+mj-lt"/>
              </a:rPr>
              <a:t>Манипулација </a:t>
            </a:r>
          </a:p>
          <a:p>
            <a:r>
              <a:rPr lang="sr-Cyrl-RS" dirty="0" smtClean="0">
                <a:latin typeface="+mj-lt"/>
              </a:rPr>
              <a:t>Класификација делова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</a:rPr>
              <a:t>Транспорт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/>
          <a:lstStyle/>
          <a:p>
            <a:r>
              <a:rPr lang="sr-Cyrl-RS" dirty="0" smtClean="0">
                <a:latin typeface="+mj-lt"/>
              </a:rPr>
              <a:t>Мобилни робот</a:t>
            </a:r>
          </a:p>
        </p:txBody>
      </p:sp>
      <p:pic>
        <p:nvPicPr>
          <p:cNvPr id="4098" name="Picture 2" descr="C:\Users\Nesa\Documents\Bluetooth\Image Inbox\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3810000" cy="2856926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7467600" y="4267200"/>
            <a:ext cx="685800" cy="1828800"/>
          </a:xfrm>
          <a:prstGeom prst="downArrow">
            <a:avLst/>
          </a:prstGeom>
          <a:solidFill>
            <a:srgbClr val="FF0000"/>
          </a:solidFill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800600" y="4267200"/>
            <a:ext cx="685800" cy="1828800"/>
          </a:xfrm>
          <a:prstGeom prst="downArrow">
            <a:avLst/>
          </a:prstGeom>
          <a:solidFill>
            <a:srgbClr val="12E817"/>
          </a:solidFill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172200" y="4419600"/>
            <a:ext cx="685800" cy="1828800"/>
          </a:xfrm>
          <a:prstGeom prst="downArrow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2514600"/>
            <a:ext cx="30412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sz="2800" dirty="0" smtClean="0">
                <a:latin typeface="+mj-lt"/>
              </a:rPr>
              <a:t> Одлучивање</a:t>
            </a:r>
          </a:p>
          <a:p>
            <a:pPr>
              <a:buFont typeface="Wingdings" pitchFamily="2" charset="2"/>
              <a:buChar char="Ø"/>
            </a:pPr>
            <a:endParaRPr lang="sr-Cyrl-RS" sz="28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r-Cyrl-RS" sz="2800" dirty="0" smtClean="0">
                <a:latin typeface="+mj-lt"/>
              </a:rPr>
              <a:t> Радни простор</a:t>
            </a:r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</a:rPr>
              <a:t>Препреке и динамички карактер окружења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6440"/>
            <a:ext cx="8229600" cy="4709160"/>
          </a:xfrm>
        </p:spPr>
        <p:txBody>
          <a:bodyPr/>
          <a:lstStyle/>
          <a:p>
            <a:r>
              <a:rPr lang="sr-Cyrl-RS" dirty="0" smtClean="0">
                <a:latin typeface="+mj-lt"/>
                <a:cs typeface="Arial" pitchFamily="34" charset="0"/>
              </a:rPr>
              <a:t>Мерење раздаљине препрека – ултразвук</a:t>
            </a:r>
          </a:p>
          <a:p>
            <a:endParaRPr lang="sr-Cyrl-RS" dirty="0" smtClean="0">
              <a:latin typeface="+mj-lt"/>
              <a:cs typeface="Arial" pitchFamily="34" charset="0"/>
            </a:endParaRPr>
          </a:p>
          <a:p>
            <a:r>
              <a:rPr lang="sr-Cyrl-RS" dirty="0" smtClean="0">
                <a:latin typeface="+mj-lt"/>
                <a:cs typeface="Arial" pitchFamily="34" charset="0"/>
              </a:rPr>
              <a:t>Одређивање своје позиције – енкодери и математички модел</a:t>
            </a:r>
          </a:p>
          <a:p>
            <a:endParaRPr lang="sr-Cyrl-RS" dirty="0" smtClean="0">
              <a:latin typeface="+mj-lt"/>
              <a:cs typeface="Arial" pitchFamily="34" charset="0"/>
            </a:endParaRPr>
          </a:p>
          <a:p>
            <a:r>
              <a:rPr lang="sr-Cyrl-RS" dirty="0" smtClean="0">
                <a:latin typeface="+mj-lt"/>
                <a:cs typeface="Arial" pitchFamily="34" charset="0"/>
              </a:rPr>
              <a:t>Заустављање – сензор за боју, калибрација</a:t>
            </a:r>
          </a:p>
          <a:p>
            <a:endParaRPr lang="sr-Cyrl-R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r-Cyrl-RS" sz="3600" dirty="0" smtClean="0">
                <a:solidFill>
                  <a:srgbClr val="FF9933"/>
                </a:solidFill>
              </a:rPr>
              <a:t>Манипулација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9160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Стационарни робот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Степени слободе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Оријентација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Позиција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DOKUMENTA\FAKULTET\III GODINA\II SEMESTAR\Zavrsni rad Vestacka Inteligencija i Kompjuterska simulacija\21.06.2010\stacionar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05200"/>
            <a:ext cx="4268118" cy="320044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Curved Right Arrow 4"/>
          <p:cNvSpPr/>
          <p:nvPr/>
        </p:nvSpPr>
        <p:spPr>
          <a:xfrm>
            <a:off x="6019800" y="2057400"/>
            <a:ext cx="762000" cy="1143000"/>
          </a:xfrm>
          <a:prstGeom prst="curvedRightArrow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ircular Arrow 6"/>
          <p:cNvSpPr/>
          <p:nvPr/>
        </p:nvSpPr>
        <p:spPr>
          <a:xfrm>
            <a:off x="3581400" y="3886200"/>
            <a:ext cx="1143000" cy="1219200"/>
          </a:xfrm>
          <a:prstGeom prst="circularArrow">
            <a:avLst/>
          </a:prstGeom>
          <a:solidFill>
            <a:srgbClr val="FF0000"/>
          </a:solidFill>
          <a:scene3d>
            <a:camera prst="orthographicFront">
              <a:rot lat="0" lon="10799999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>
            <a:off x="2514600" y="4953000"/>
            <a:ext cx="1447800" cy="1524000"/>
          </a:xfrm>
          <a:prstGeom prst="circularArrow">
            <a:avLst/>
          </a:prstGeom>
          <a:solidFill>
            <a:srgbClr val="FF0000"/>
          </a:solidFill>
          <a:scene3d>
            <a:camera prst="orthographicFront">
              <a:rot lat="0" lon="10799999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3" name="Picture 3" descr="D:\DOKUMENTA\FAKULTET\III GODINA\II SEMESTAR\Zavrsni rad Vestacka Inteligencija i Kompjuterska simulacija\Slike\rotac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306466"/>
            <a:ext cx="3298687" cy="4399134"/>
          </a:xfrm>
          <a:prstGeom prst="rect">
            <a:avLst/>
          </a:prstGeom>
          <a:noFill/>
        </p:spPr>
      </p:pic>
      <p:sp>
        <p:nvSpPr>
          <p:cNvPr id="10" name="Circular Arrow 9"/>
          <p:cNvSpPr/>
          <p:nvPr/>
        </p:nvSpPr>
        <p:spPr>
          <a:xfrm>
            <a:off x="6096000" y="3810000"/>
            <a:ext cx="2590800" cy="30480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581400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dirty="0" smtClean="0">
                <a:solidFill>
                  <a:srgbClr val="FF9933"/>
                </a:solidFill>
              </a:rPr>
              <a:t>Класификација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Стационарни робот</a:t>
            </a:r>
          </a:p>
          <a:p>
            <a:endParaRPr lang="en-US" dirty="0"/>
          </a:p>
        </p:txBody>
      </p:sp>
      <p:pic>
        <p:nvPicPr>
          <p:cNvPr id="4" name="Picture 2" descr="D:\DOKUMENTA\FAKULTET\III GODINA\II SEMESTAR\Zavrsni rad Vestacka Inteligencija i Kompjuterska simulacija\21.06.2010\stacionar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971800"/>
            <a:ext cx="4268118" cy="320044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050" name="Picture 2" descr="D:\DOKUMENTA\FAKULTET\III GODINA\II SEMESTAR\Zavrsni rad Vestacka Inteligencija i Kompjuterska simulacija\PREZENTACIJA\225snow-white-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953000"/>
            <a:ext cx="1311071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DOKUMENTA\FAKULTET\III GODINA\II SEMESTAR\Zavrsni rad Vestacka Inteligencija i Kompjuterska simulacija\PREZENTACIJA\blackb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029200"/>
            <a:ext cx="1087437" cy="1087437"/>
          </a:xfrm>
          <a:prstGeom prst="rect">
            <a:avLst/>
          </a:prstGeom>
          <a:noFill/>
        </p:spPr>
      </p:pic>
      <p:pic>
        <p:nvPicPr>
          <p:cNvPr id="2052" name="Picture 4" descr="D:\DOKUMENTA\FAKULTET\III GODINA\II SEMESTAR\Zavrsni rad Vestacka Inteligencija i Kompjuterska simulacija\PREZENTACIJA\Rul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600200" y="6172200"/>
            <a:ext cx="3516313" cy="4480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2514600"/>
            <a:ext cx="301954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sz="2800" dirty="0" smtClean="0">
                <a:latin typeface="Arial" pitchFamily="34" charset="0"/>
                <a:cs typeface="Arial" pitchFamily="34" charset="0"/>
              </a:rPr>
              <a:t> Сензор за боју</a:t>
            </a:r>
          </a:p>
          <a:p>
            <a:pPr>
              <a:buFont typeface="Wingdings" pitchFamily="2" charset="2"/>
              <a:buChar char="Ø"/>
            </a:pPr>
            <a:endParaRPr lang="sr-Cyrl-R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505200"/>
            <a:ext cx="26805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Cyrl-RS" sz="2800" dirty="0" smtClean="0">
                <a:latin typeface="Arial" pitchFamily="34" charset="0"/>
                <a:cs typeface="Arial" pitchFamily="34" charset="0"/>
              </a:rPr>
              <a:t> Калибрација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sr-Cyrl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атлаб софтвер</a:t>
            </a:r>
            <a:endParaRPr lang="en-US" sz="3600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RWTH toolbox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контрола мотора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o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читавање са енкодера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очитавање сензора даљине,боје, звука и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додира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калибрација сензора</a:t>
            </a:r>
          </a:p>
          <a:p>
            <a:pPr algn="ctr"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	+</a:t>
            </a:r>
          </a:p>
          <a:p>
            <a:pPr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	- класично програмирање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for, while, if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Матлаб софтвер</a:t>
            </a:r>
            <a:endParaRPr lang="en-US" sz="3600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NNToolbox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Neural Network Toolbox)</a:t>
            </a:r>
            <a:endParaRPr lang="sr-Cyrl-RS" i="1" dirty="0" smtClean="0">
              <a:latin typeface="Arial" pitchFamily="34" charset="0"/>
              <a:cs typeface="Arial" pitchFamily="34" charset="0"/>
            </a:endParaRP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sr-Latn-ME" dirty="0" smtClean="0">
                <a:latin typeface="Arial" pitchFamily="34" charset="0"/>
                <a:cs typeface="Arial" pitchFamily="34" charset="0"/>
              </a:rPr>
              <a:t>GUI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Grafic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User Interface)</a:t>
            </a:r>
            <a:endParaRPr lang="sr-Latn-ME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Уношење обучавајућих парова у облику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вектора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Подешавање алгоритма тренирања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Архитектура мреже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Параметри тренирања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Графички приказ исхода тренирања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</a:rPr>
              <a:t>Садржај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486400"/>
          </a:xfrm>
        </p:spPr>
        <p:txBody>
          <a:bodyPr>
            <a:no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Примена компјутерске симулације и вештачке интелигенције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Интелигентни агенти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LEGO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Mindstorm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NXT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Унутрашњи транспорт, манипулација и класификација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atlab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софтвер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RWTH Toolbox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NNToolbox</a:t>
            </a: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Вештачке неуронске мреже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Компјутерска симулација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AnyLogic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софтвер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Анализа резултата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Проблеми са којима смо се сусретали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sr-Cyrl-R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Улога неуронских мрежа</a:t>
            </a:r>
            <a:endParaRPr lang="en-US" sz="3600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240"/>
            <a:ext cx="8229600" cy="4709160"/>
          </a:xfrm>
        </p:spPr>
        <p:txBody>
          <a:bodyPr/>
          <a:lstStyle/>
          <a:p>
            <a:r>
              <a:rPr lang="sr-Cyrl-RS" dirty="0" smtClean="0">
                <a:latin typeface="+mj-lt"/>
                <a:cs typeface="Arial" pitchFamily="34" charset="0"/>
              </a:rPr>
              <a:t>Поједностављење алгоритма</a:t>
            </a:r>
          </a:p>
          <a:p>
            <a:endParaRPr lang="sr-Cyrl-RS" sz="1400" dirty="0" smtClean="0">
              <a:latin typeface="+mj-lt"/>
              <a:cs typeface="Arial" pitchFamily="34" charset="0"/>
            </a:endParaRPr>
          </a:p>
          <a:p>
            <a:r>
              <a:rPr lang="sr-Cyrl-RS" dirty="0" smtClean="0">
                <a:latin typeface="+mj-lt"/>
                <a:cs typeface="Arial" pitchFamily="34" charset="0"/>
              </a:rPr>
              <a:t>Одлучивање</a:t>
            </a:r>
          </a:p>
          <a:p>
            <a:endParaRPr lang="sr-Cyrl-RS" sz="1400" dirty="0" smtClean="0">
              <a:latin typeface="+mj-lt"/>
              <a:cs typeface="Arial" pitchFamily="34" charset="0"/>
            </a:endParaRPr>
          </a:p>
          <a:p>
            <a:r>
              <a:rPr lang="sr-Cyrl-RS" dirty="0" smtClean="0">
                <a:latin typeface="+mj-lt"/>
                <a:cs typeface="Arial" pitchFamily="34" charset="0"/>
              </a:rPr>
              <a:t>Успостављање функционалне зависности</a:t>
            </a:r>
          </a:p>
          <a:p>
            <a:endParaRPr lang="sr-Cyrl-R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Тренирање неуронских мрежа</a:t>
            </a:r>
            <a:endParaRPr lang="en-US" sz="3600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09160"/>
          </a:xfrm>
        </p:spPr>
        <p:txBody>
          <a:bodyPr>
            <a:noAutofit/>
          </a:bodyPr>
          <a:lstStyle/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Мобилни робот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Стационарни робот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Врста мрежа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Архитектура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Обучавајући парови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Формирање обучавајућих парова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Тренинг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Градијент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Грешке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Метода најмањих квадрата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Неуронска мрежа – мобилни робот</a:t>
            </a:r>
            <a:endParaRPr lang="en-US" sz="3600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91640"/>
            <a:ext cx="8229600" cy="4709160"/>
          </a:xfrm>
        </p:spPr>
        <p:txBody>
          <a:bodyPr/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Надгледано обучавање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X, Y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– координате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– угао ротације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Обучавајући парови</a:t>
            </a:r>
          </a:p>
          <a:p>
            <a:pPr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	из математичког модела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DOKUMENTA\FAKULTET\III GODINA\II SEMESTAR\Zavrsni rad Vestacka Inteligencija i Kompjuterska simulacija\PREZENTACIJA\mreza mobilni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527614"/>
            <a:ext cx="3009900" cy="28919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6" descr="E:\FAKULTET\KSiVI\Vestacka inteligencija\4. projektni zadatak -VI\formu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724400"/>
            <a:ext cx="3859213" cy="167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Неуронска мрежа – стационарни робот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709160"/>
          </a:xfrm>
        </p:spPr>
        <p:txBody>
          <a:bodyPr>
            <a:normAutofit/>
          </a:bodyPr>
          <a:lstStyle/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dirty="0" smtClean="0">
                <a:latin typeface="Arial" pitchFamily="34" charset="0"/>
                <a:cs typeface="Arial" pitchFamily="34" charset="0"/>
              </a:rPr>
              <a:t>Надгледано обучавање</a:t>
            </a:r>
          </a:p>
          <a:p>
            <a:pPr algn="just">
              <a:buNone/>
            </a:pPr>
            <a:endParaRPr lang="sr-Cyrl-RS" sz="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X, Y 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– координате мобилног робота</a:t>
            </a:r>
          </a:p>
          <a:p>
            <a:pPr algn="just"/>
            <a:endParaRPr lang="sr-Cyrl-RS" sz="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sr-Cyrl-RS" dirty="0" smtClean="0">
                <a:latin typeface="Arial" pitchFamily="34" charset="0"/>
                <a:cs typeface="Arial" pitchFamily="34" charset="0"/>
              </a:rPr>
              <a:t> – угао ротације у бази</a:t>
            </a:r>
          </a:p>
          <a:p>
            <a:endParaRPr lang="sr-Cyrl-RS" sz="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dirty="0" smtClean="0">
                <a:latin typeface="Arial" pitchFamily="34" charset="0"/>
                <a:cs typeface="Arial" pitchFamily="34" charset="0"/>
              </a:rPr>
              <a:t>Обучавајући парови образовани мерењем пошто математича зависност није била позната</a:t>
            </a:r>
          </a:p>
          <a:p>
            <a:pPr>
              <a:buNone/>
            </a:pPr>
            <a:r>
              <a:rPr lang="sr-Cyrl-RS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Резултати рада тренинга мреж</a:t>
            </a:r>
            <a:r>
              <a:rPr lang="en-U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r-Cyrl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 мобилног робота</a:t>
            </a:r>
            <a:r>
              <a:rPr lang="en-U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</a:br>
            <a:endParaRPr lang="en-US" sz="3600" dirty="0"/>
          </a:p>
        </p:txBody>
      </p:sp>
      <p:pic>
        <p:nvPicPr>
          <p:cNvPr id="1026" name="Picture 2" descr="D:\DOKUMENTA\FAKULTET\III GODINA\II SEMESTAR\Zavrsni rad Vestacka Inteligencija i Kompjuterska simulacija\PREZENTACIJA\mreya mobilni taho\Cap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06" y="1676400"/>
            <a:ext cx="8304294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Резултати рада тренинга мреж</a:t>
            </a:r>
            <a:r>
              <a:rPr lang="en-U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e</a:t>
            </a:r>
            <a:br>
              <a:rPr lang="en-U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</a:br>
            <a:r>
              <a:rPr lang="sr-Cyrl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сатционарног робота</a:t>
            </a:r>
            <a:endParaRPr lang="en-US" sz="3600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 descr="D:\DOKUMENTA\FAKULTET\III GODINA\II SEMESTAR\Zavrsni rad Vestacka Inteligencija i Kompjuterska simulacija\21.06.2010\slike 5 tema\Mreza stacionarni\preform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319712" cy="4829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AnyLogic</a:t>
            </a:r>
            <a:r>
              <a:rPr lang="sr-Cyrl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 софтвер</a:t>
            </a:r>
            <a:endParaRPr lang="en-US" sz="3600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Системе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за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контролу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саобраћаја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Производне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системе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Логистику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Рачунарске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системе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Системе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образовања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3429000"/>
            <a:ext cx="2209800" cy="2188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3600" dirty="0" smtClean="0">
                <a:solidFill>
                  <a:srgbClr val="FF9933"/>
                </a:solidFill>
              </a:rPr>
              <a:t>Симулација технолошког система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39440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CS" b="1" dirty="0" smtClean="0">
                <a:latin typeface="+mj-lt"/>
              </a:rPr>
              <a:t>Задатак симулације</a:t>
            </a:r>
          </a:p>
          <a:p>
            <a:pPr algn="ctr">
              <a:buNone/>
            </a:pPr>
            <a:endParaRPr lang="sr-Cyrl-CS" dirty="0" smtClean="0">
              <a:latin typeface="+mj-lt"/>
            </a:endParaRPr>
          </a:p>
          <a:p>
            <a:pPr algn="ctr"/>
            <a:endParaRPr lang="sr-Cyrl-CS" dirty="0" smtClean="0">
              <a:latin typeface="+mj-lt"/>
            </a:endParaRPr>
          </a:p>
          <a:p>
            <a:pPr algn="ctr">
              <a:buNone/>
            </a:pPr>
            <a:endParaRPr lang="sr-Cyrl-CS" dirty="0" smtClean="0">
              <a:latin typeface="+mj-lt"/>
            </a:endParaRPr>
          </a:p>
          <a:p>
            <a:pPr algn="ctr">
              <a:buNone/>
            </a:pPr>
            <a:endParaRPr lang="sr-Cyrl-CS" dirty="0" smtClean="0">
              <a:latin typeface="+mj-lt"/>
            </a:endParaRPr>
          </a:p>
          <a:p>
            <a:pPr algn="ctr">
              <a:buNone/>
            </a:pPr>
            <a:endParaRPr lang="sr-Cyrl-CS" dirty="0" smtClean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3600" dirty="0" smtClean="0">
                <a:solidFill>
                  <a:srgbClr val="FF9933"/>
                </a:solidFill>
              </a:rPr>
              <a:t>Симулација технолошког система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09160"/>
          </a:xfrm>
        </p:spPr>
        <p:txBody>
          <a:bodyPr/>
          <a:lstStyle/>
          <a:p>
            <a:r>
              <a:rPr lang="sr-Cyrl-CS" dirty="0" smtClean="0">
                <a:latin typeface="+mj-lt"/>
              </a:rPr>
              <a:t>Шема технолошког система</a:t>
            </a:r>
            <a:endParaRPr lang="en-US" dirty="0">
              <a:latin typeface="+mj-lt"/>
            </a:endParaRPr>
          </a:p>
        </p:txBody>
      </p:sp>
      <p:pic>
        <p:nvPicPr>
          <p:cNvPr id="3074" name="Picture 9" descr="ceo si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261828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3600" dirty="0" smtClean="0">
                <a:solidFill>
                  <a:srgbClr val="FF9933"/>
                </a:solidFill>
              </a:rPr>
              <a:t>Симулација технолошког система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>
                <a:latin typeface="Arial" pitchFamily="34" charset="0"/>
                <a:cs typeface="Arial" pitchFamily="34" charset="0"/>
              </a:rPr>
              <a:t>Шема обрадног подсистема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7" descr="обрадни сист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30" y="3429000"/>
            <a:ext cx="813547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Оправданост за примену компјутерске симулације и вештачке интелигенције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09160"/>
          </a:xfrm>
        </p:spPr>
        <p:txBody>
          <a:bodyPr>
            <a:noAutofit/>
          </a:bodyPr>
          <a:lstStyle/>
          <a:p>
            <a:r>
              <a:rPr lang="sr-Cyrl-RS" dirty="0" smtClean="0">
                <a:latin typeface="+mj-lt"/>
              </a:rPr>
              <a:t>Доступност рачунара</a:t>
            </a:r>
          </a:p>
          <a:p>
            <a:r>
              <a:rPr lang="sr-Cyrl-RS" dirty="0" smtClean="0">
                <a:latin typeface="+mj-lt"/>
              </a:rPr>
              <a:t>Уштеда времена приликом пројектовања система</a:t>
            </a:r>
          </a:p>
          <a:p>
            <a:r>
              <a:rPr lang="sr-Cyrl-RS" dirty="0" smtClean="0">
                <a:latin typeface="+mj-lt"/>
              </a:rPr>
              <a:t>Уштеда новца</a:t>
            </a:r>
          </a:p>
          <a:p>
            <a:r>
              <a:rPr lang="sr-Cyrl-RS" dirty="0" smtClean="0">
                <a:latin typeface="+mj-lt"/>
              </a:rPr>
              <a:t>Поузданост података добијених анализом</a:t>
            </a:r>
          </a:p>
          <a:p>
            <a:r>
              <a:rPr lang="sr-Cyrl-RS" dirty="0" smtClean="0">
                <a:latin typeface="+mj-lt"/>
              </a:rPr>
              <a:t>Пораст комплексности система и проблема</a:t>
            </a:r>
          </a:p>
          <a:p>
            <a:r>
              <a:rPr lang="sr-Cyrl-RS" dirty="0" smtClean="0">
                <a:latin typeface="+mj-lt"/>
              </a:rPr>
              <a:t>Класичне математичке методе нису свемогуће или недовољно ефикасне</a:t>
            </a:r>
          </a:p>
          <a:p>
            <a:r>
              <a:rPr lang="sr-Cyrl-RS" dirty="0" smtClean="0">
                <a:latin typeface="+mj-lt"/>
              </a:rPr>
              <a:t>Непознавање  особина  система или појаве која се испитује</a:t>
            </a:r>
          </a:p>
          <a:p>
            <a:r>
              <a:rPr lang="sr-Cyrl-RS" dirty="0" smtClean="0">
                <a:latin typeface="+mj-lt"/>
              </a:rPr>
              <a:t>...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3600" dirty="0" smtClean="0">
                <a:solidFill>
                  <a:srgbClr val="FF9933"/>
                </a:solidFill>
              </a:rPr>
              <a:t>Симулација технолошког система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09160"/>
          </a:xfrm>
        </p:spPr>
        <p:txBody>
          <a:bodyPr/>
          <a:lstStyle/>
          <a:p>
            <a:r>
              <a:rPr lang="sr-Cyrl-CS" dirty="0" smtClean="0">
                <a:latin typeface="+mj-lt"/>
              </a:rPr>
              <a:t>Шема транспортног подсистема</a:t>
            </a:r>
            <a:endParaRPr lang="en-US" dirty="0">
              <a:latin typeface="+mj-lt"/>
            </a:endParaRPr>
          </a:p>
        </p:txBody>
      </p:sp>
      <p:pic>
        <p:nvPicPr>
          <p:cNvPr id="2050" name="Picture 8" descr="транспорт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4876800" cy="40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sr-Cyrl-CS" sz="3600" dirty="0" smtClean="0">
                <a:solidFill>
                  <a:srgbClr val="FF9933"/>
                </a:solidFill>
              </a:rPr>
              <a:t>Симулација технолошког система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09160"/>
          </a:xfrm>
        </p:spPr>
        <p:txBody>
          <a:bodyPr/>
          <a:lstStyle/>
          <a:p>
            <a:r>
              <a:rPr lang="sr-Cyrl-CS" dirty="0" smtClean="0">
                <a:latin typeface="+mj-lt"/>
              </a:rPr>
              <a:t>Симулациони модел технолошког система</a:t>
            </a:r>
            <a:endParaRPr lang="en-US" dirty="0">
              <a:latin typeface="+mj-lt"/>
            </a:endParaRPr>
          </a:p>
        </p:txBody>
      </p:sp>
      <p:pic>
        <p:nvPicPr>
          <p:cNvPr id="4098" name="Picture 11" descr="sema sist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31409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2" descr="sema animaci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0"/>
            <a:ext cx="567690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3600" dirty="0" smtClean="0">
                <a:solidFill>
                  <a:srgbClr val="FF9933"/>
                </a:solidFill>
              </a:rPr>
              <a:t>Симулација технолошког система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>
                <a:latin typeface="+mj-lt"/>
              </a:rPr>
              <a:t>Симулирање рада система</a:t>
            </a:r>
          </a:p>
          <a:p>
            <a:endParaRPr lang="sr-Cyrl-CS" dirty="0" smtClean="0">
              <a:latin typeface="+mj-lt"/>
            </a:endParaRPr>
          </a:p>
          <a:p>
            <a:endParaRPr lang="sr-Cyrl-CS" dirty="0" smtClean="0">
              <a:latin typeface="+mj-lt"/>
            </a:endParaRPr>
          </a:p>
          <a:p>
            <a:endParaRPr lang="sr-Cyrl-CS" dirty="0" smtClean="0">
              <a:latin typeface="+mj-lt"/>
            </a:endParaRPr>
          </a:p>
          <a:p>
            <a:pPr algn="ctr">
              <a:buNone/>
            </a:pPr>
            <a:r>
              <a:rPr lang="en-US" dirty="0" err="1" smtClean="0">
                <a:latin typeface="+mj-lt"/>
                <a:hlinkClick r:id="rId2" action="ppaction://hlinkpres?slideindex=1&amp;slidetitle="/>
              </a:rPr>
              <a:t>AnyLogic</a:t>
            </a:r>
            <a:r>
              <a:rPr lang="en-US" dirty="0" smtClean="0">
                <a:latin typeface="+mj-lt"/>
                <a:hlinkClick r:id="rId2" action="ppaction://hlinkpres?slideindex=1&amp;slidetitle="/>
              </a:rPr>
              <a:t> </a:t>
            </a:r>
            <a:r>
              <a:rPr lang="sr-Cyrl-RS" dirty="0" smtClean="0">
                <a:latin typeface="+mj-lt"/>
                <a:hlinkClick r:id="rId2" action="ppaction://hlinkpres?slideindex=1&amp;slidetitle="/>
              </a:rPr>
              <a:t>симулација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3600" dirty="0" smtClean="0">
                <a:solidFill>
                  <a:srgbClr val="FF9933"/>
                </a:solidFill>
              </a:rPr>
              <a:t>Симулација технолошког система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>
                <a:latin typeface="+mj-lt"/>
              </a:rPr>
              <a:t>Анализа резултата</a:t>
            </a:r>
          </a:p>
          <a:p>
            <a:endParaRPr lang="sr-Cyrl-CS" dirty="0" smtClean="0">
              <a:latin typeface="+mj-lt"/>
            </a:endParaRPr>
          </a:p>
          <a:p>
            <a:endParaRPr lang="sr-Cyrl-CS" dirty="0" smtClean="0">
              <a:latin typeface="+mj-lt"/>
            </a:endParaRPr>
          </a:p>
          <a:p>
            <a:endParaRPr lang="sr-Cyrl-CS" dirty="0" smtClean="0">
              <a:latin typeface="+mj-lt"/>
            </a:endParaRPr>
          </a:p>
          <a:p>
            <a:endParaRPr lang="sr-Cyrl-CS" dirty="0" smtClean="0">
              <a:latin typeface="+mj-lt"/>
            </a:endParaRPr>
          </a:p>
          <a:p>
            <a:endParaRPr lang="sr-Cyrl-CS" dirty="0" smtClean="0">
              <a:latin typeface="+mj-lt"/>
            </a:endParaRPr>
          </a:p>
          <a:p>
            <a:endParaRPr lang="sr-Cyrl-CS" dirty="0" smtClean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743200"/>
          <a:ext cx="8305800" cy="2743201"/>
        </p:xfrm>
        <a:graphic>
          <a:graphicData uri="http://schemas.openxmlformats.org/drawingml/2006/table">
            <a:tbl>
              <a:tblPr/>
              <a:tblGrid>
                <a:gridCol w="1295400"/>
                <a:gridCol w="1219200"/>
                <a:gridCol w="1447800"/>
                <a:gridCol w="1447800"/>
                <a:gridCol w="1447800"/>
                <a:gridCol w="1447800"/>
              </a:tblGrid>
              <a:tr h="11659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операције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мобилног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робота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[s]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операције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стационарног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робота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[s]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Време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рада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система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преоптерећења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[s]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Искоришћеност машине М1 [%]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Искоришћеност машине М2 [%]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Искоришћеност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машине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М3 [%]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943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± 5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± 5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3796,88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50,1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39,4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943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17.5 ± 2.5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12.5 ± 2.5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6576,56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70,1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55,6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943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12.5 ± 2.5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± 2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166,85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42,9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34,9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3943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12.5 ± 2.5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± 1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Неограничено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98,5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80,1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</a:t>
                      </a:r>
                    </a:p>
                  </a:txBody>
                  <a:tcPr marL="65457" marR="65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3600" dirty="0" smtClean="0">
                <a:solidFill>
                  <a:srgbClr val="FF9933"/>
                </a:solidFill>
              </a:rPr>
              <a:t>Симулација технолошког система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Cyrl-CS" dirty="0" smtClean="0">
                <a:latin typeface="Arial" pitchFamily="34" charset="0"/>
                <a:cs typeface="Arial" pitchFamily="34" charset="0"/>
              </a:rPr>
              <a:t>Понуђена решења</a:t>
            </a:r>
          </a:p>
          <a:p>
            <a:pPr marL="651510" indent="-514350">
              <a:buFont typeface="Wingdings" pitchFamily="2" charset="2"/>
              <a:buChar char="Ø"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marL="651510" lvl="0" indent="-514350"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Скраћење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времена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обраде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на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машини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М2</a:t>
            </a: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marL="651510" lvl="0" indent="-514350"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51510" lvl="0" indent="-514350"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Увођење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још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једног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мобилног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робота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51510" lvl="0" indent="-514350">
              <a:buFont typeface="Wingdings" pitchFamily="2" charset="2"/>
              <a:buChar char="Ø"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marL="651510" lvl="0" indent="-514350"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Повећање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капацитета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мобилног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ро</a:t>
            </a:r>
            <a:r>
              <a:rPr lang="sr-Cyrl-CS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ота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51510" lvl="0" indent="-514350">
              <a:buFont typeface="Wingdings" pitchFamily="2" charset="2"/>
              <a:buChar char="Ø"/>
            </a:pPr>
            <a:endParaRPr lang="sr-Cyrl-CS" dirty="0" smtClean="0">
              <a:latin typeface="Arial" pitchFamily="34" charset="0"/>
              <a:cs typeface="Arial" pitchFamily="34" charset="0"/>
            </a:endParaRPr>
          </a:p>
          <a:p>
            <a:pPr marL="651510" lvl="0" indent="-514350"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Уградња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још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једног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транспортног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подсистема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51510" indent="-514350">
              <a:buFont typeface="Wingdings" pitchFamily="2" charset="2"/>
              <a:buChar char="Ø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</a:rPr>
              <a:t>Проблеми са којима смо се сусретали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>
                <a:latin typeface="+mj-lt"/>
              </a:rPr>
              <a:t>Недовољно крута конструкција</a:t>
            </a:r>
          </a:p>
          <a:p>
            <a:r>
              <a:rPr lang="sr-Cyrl-RS" dirty="0" smtClean="0">
                <a:latin typeface="+mj-lt"/>
              </a:rPr>
              <a:t>Неодговарајући енд-ефектор</a:t>
            </a:r>
          </a:p>
          <a:p>
            <a:r>
              <a:rPr lang="sr-Cyrl-RS" dirty="0" smtClean="0">
                <a:latin typeface="+mj-lt"/>
              </a:rPr>
              <a:t>Проблем зависности окретања оса робота</a:t>
            </a:r>
          </a:p>
          <a:p>
            <a:r>
              <a:rPr lang="sr-Cyrl-RS" dirty="0" smtClean="0">
                <a:latin typeface="+mj-lt"/>
              </a:rPr>
              <a:t>Мали број степени слободе стационарног робота</a:t>
            </a:r>
          </a:p>
          <a:p>
            <a:r>
              <a:rPr lang="sr-Cyrl-RS" dirty="0" smtClean="0">
                <a:latin typeface="+mj-lt"/>
              </a:rPr>
              <a:t>Недовољна резолуција енкодера мотора</a:t>
            </a:r>
          </a:p>
          <a:p>
            <a:r>
              <a:rPr lang="sr-Cyrl-RS" dirty="0" smtClean="0">
                <a:latin typeface="+mj-lt"/>
              </a:rPr>
              <a:t>Непрецизност сензора</a:t>
            </a:r>
          </a:p>
          <a:p>
            <a:r>
              <a:rPr lang="sr-Cyrl-RS" dirty="0" smtClean="0">
                <a:latin typeface="+mj-lt"/>
              </a:rPr>
              <a:t>Стабилизација кретања (ослонац)</a:t>
            </a:r>
          </a:p>
          <a:p>
            <a:r>
              <a:rPr lang="sr-Cyrl-RS" dirty="0" smtClean="0">
                <a:latin typeface="+mj-lt"/>
              </a:rPr>
              <a:t>Положај тежишта мобилног робота</a:t>
            </a:r>
          </a:p>
          <a:p>
            <a:r>
              <a:rPr lang="sr-Cyrl-RS" dirty="0" smtClean="0">
                <a:latin typeface="+mj-lt"/>
              </a:rPr>
              <a:t>Акумулација грешке</a:t>
            </a:r>
          </a:p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rgbClr val="FF9933"/>
                </a:solidFill>
              </a:rPr>
              <a:t>ХВАЛА НА ПАЖЊИ !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040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5000" dirty="0" smtClean="0">
                <a:latin typeface="+mj-lt"/>
              </a:rPr>
              <a:t>ПИТАЊА </a:t>
            </a:r>
            <a:r>
              <a:rPr lang="en-US" sz="5000" dirty="0" smtClean="0">
                <a:latin typeface="+mj-lt"/>
              </a:rPr>
              <a:t>?</a:t>
            </a:r>
            <a:endParaRPr lang="en-US" sz="5000" dirty="0">
              <a:latin typeface="+mj-lt"/>
            </a:endParaRPr>
          </a:p>
        </p:txBody>
      </p:sp>
      <p:pic>
        <p:nvPicPr>
          <p:cNvPr id="1026" name="Picture 2" descr="D:\DOKUMENTA\FAKULTET\III GODINA\II SEMESTAR\Zavrsni rad Vestacka Inteligencija i Kompjuterska simulacija\21.06.2010\slike 5 tema\ad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09800"/>
            <a:ext cx="5334000" cy="4463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Примена компјутерске симулације и вештачке интелигенције 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latin typeface="+mj-lt"/>
              </a:rPr>
              <a:t>Пројектовање, рад и анализа различитих система и процеса</a:t>
            </a:r>
          </a:p>
          <a:p>
            <a:pPr algn="ctr"/>
            <a:endParaRPr lang="sr-Cyrl-RS" dirty="0" smtClean="0">
              <a:latin typeface="+mj-lt"/>
            </a:endParaRPr>
          </a:p>
          <a:p>
            <a:pPr>
              <a:buNone/>
            </a:pPr>
            <a:r>
              <a:rPr lang="sr-Cyrl-RS" dirty="0" smtClean="0">
                <a:latin typeface="+mj-lt"/>
              </a:rPr>
              <a:t>			- технолошки</a:t>
            </a:r>
          </a:p>
          <a:p>
            <a:pPr>
              <a:buNone/>
            </a:pPr>
            <a:r>
              <a:rPr lang="sr-Cyrl-RS" dirty="0" smtClean="0">
                <a:latin typeface="+mj-lt"/>
              </a:rPr>
              <a:t>			- саобраћајни</a:t>
            </a:r>
          </a:p>
          <a:p>
            <a:pPr>
              <a:buNone/>
            </a:pPr>
            <a:r>
              <a:rPr lang="sr-Cyrl-RS" dirty="0" smtClean="0">
                <a:latin typeface="+mj-lt"/>
              </a:rPr>
              <a:t>			- биолошки</a:t>
            </a:r>
          </a:p>
          <a:p>
            <a:pPr>
              <a:buNone/>
            </a:pPr>
            <a:r>
              <a:rPr lang="sr-Cyrl-RS" dirty="0" smtClean="0">
                <a:latin typeface="+mj-lt"/>
              </a:rPr>
              <a:t>			- организациони</a:t>
            </a:r>
          </a:p>
          <a:p>
            <a:pPr>
              <a:buNone/>
            </a:pPr>
            <a:r>
              <a:rPr lang="sr-Cyrl-RS" dirty="0" smtClean="0">
                <a:latin typeface="+mj-lt"/>
              </a:rPr>
              <a:t>			- друштвени?</a:t>
            </a:r>
          </a:p>
          <a:p>
            <a:pPr>
              <a:buNone/>
            </a:pPr>
            <a:r>
              <a:rPr lang="sr-Cyrl-RS" dirty="0" smtClean="0">
                <a:latin typeface="+mj-lt"/>
              </a:rPr>
              <a:t>  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Примена у технолошким системима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09160"/>
          </a:xfrm>
        </p:spPr>
        <p:txBody>
          <a:bodyPr/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Пројектовање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Транспорт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Манипулација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Оптимизација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Организација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Одлучивање</a:t>
            </a:r>
          </a:p>
          <a:p>
            <a:pPr>
              <a:buNone/>
            </a:pP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 smtClean="0">
                <a:solidFill>
                  <a:srgbClr val="FF9933"/>
                </a:solidFill>
              </a:rPr>
              <a:t>Интелигентни агенти</a:t>
            </a:r>
            <a:endParaRPr lang="en-US" sz="3600" dirty="0">
              <a:solidFill>
                <a:srgbClr val="FF9933"/>
              </a:solidFill>
            </a:endParaRPr>
          </a:p>
        </p:txBody>
      </p:sp>
      <p:pic>
        <p:nvPicPr>
          <p:cNvPr id="9" name="Picture 8" descr="IntelligentAgent-Learning -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905000"/>
            <a:ext cx="5904762" cy="3619048"/>
          </a:xfrm>
          <a:prstGeom prst="rect">
            <a:avLst/>
          </a:prstGeom>
        </p:spPr>
      </p:pic>
      <p:pic>
        <p:nvPicPr>
          <p:cNvPr id="10" name="Content Placeholder 5" descr="Ag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905000"/>
            <a:ext cx="5905500" cy="3619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r-Cyrl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дукациони комплет </a:t>
            </a:r>
            <a:r>
              <a:rPr lang="en-U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LEGO </a:t>
            </a:r>
            <a:r>
              <a:rPr lang="en-US" sz="3600" dirty="0" err="1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Mindstorm</a:t>
            </a:r>
            <a:r>
              <a:rPr lang="en-U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 NXT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709160"/>
          </a:xfrm>
        </p:spPr>
        <p:txBody>
          <a:bodyPr/>
          <a:lstStyle/>
          <a:p>
            <a:r>
              <a:rPr lang="sr-Cyrl-RS" dirty="0" smtClean="0">
                <a:latin typeface="+mj-lt"/>
              </a:rPr>
              <a:t>Сензори</a:t>
            </a:r>
          </a:p>
          <a:p>
            <a:r>
              <a:rPr lang="sr-Cyrl-RS" dirty="0" smtClean="0">
                <a:latin typeface="+mj-lt"/>
              </a:rPr>
              <a:t>Мотори</a:t>
            </a:r>
          </a:p>
          <a:p>
            <a:r>
              <a:rPr lang="sr-Cyrl-RS" dirty="0" smtClean="0">
                <a:latin typeface="+mj-lt"/>
              </a:rPr>
              <a:t>Управљачка јединица</a:t>
            </a:r>
          </a:p>
          <a:p>
            <a:r>
              <a:rPr lang="sr-Cyrl-RS" dirty="0" smtClean="0">
                <a:latin typeface="+mj-lt"/>
              </a:rPr>
              <a:t>Механички делови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r-Cyrl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дукациони комплет </a:t>
            </a:r>
            <a:r>
              <a:rPr lang="en-U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LEGO </a:t>
            </a:r>
            <a:r>
              <a:rPr lang="en-US" sz="3600" dirty="0" err="1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Mindstorm</a:t>
            </a:r>
            <a:r>
              <a:rPr lang="en-U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 NXT</a:t>
            </a:r>
            <a:endParaRPr lang="en-US" sz="3600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3276600" cy="2124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447800" y="1761292"/>
            <a:ext cx="327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+mj-lt"/>
              </a:rPr>
              <a:t>Ултразвучни Сензор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775" y="1981200"/>
            <a:ext cx="2562225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4476750"/>
            <a:ext cx="2533650" cy="2305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572000"/>
            <a:ext cx="2553293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521117" y="1752600"/>
            <a:ext cx="2175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>
                <a:latin typeface="+mj-lt"/>
              </a:rPr>
              <a:t>Сензор за додир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3715" y="4267200"/>
            <a:ext cx="2052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>
                <a:latin typeface="+mj-lt"/>
              </a:rPr>
              <a:t>Оптички сензор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3636" y="4400490"/>
            <a:ext cx="18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>
                <a:latin typeface="+mj-lt"/>
              </a:rPr>
              <a:t>Звучни сензор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r-Cyrl-R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дукациони комплет </a:t>
            </a:r>
            <a:r>
              <a:rPr lang="en-U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LEGO </a:t>
            </a:r>
            <a:r>
              <a:rPr lang="en-US" sz="3600" dirty="0" err="1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Mindstorm</a:t>
            </a:r>
            <a:r>
              <a:rPr lang="en-US" sz="3600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 NXT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sz="2000" dirty="0" smtClean="0">
              <a:latin typeface="+mj-lt"/>
            </a:endParaRPr>
          </a:p>
          <a:p>
            <a:r>
              <a:rPr lang="sr-Cyrl-RS" dirty="0" smtClean="0">
                <a:latin typeface="+mj-lt"/>
              </a:rPr>
              <a:t>Серво мотор</a:t>
            </a:r>
            <a:endParaRPr lang="en-US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3200400"/>
            <a:ext cx="4038600" cy="2056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Nesa\Documents\Bluetooth\Image Inbox\220620101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667000"/>
            <a:ext cx="3353473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800</TotalTime>
  <Words>590</Words>
  <Application>Microsoft Office PowerPoint</Application>
  <PresentationFormat>On-screen Show (4:3)</PresentationFormat>
  <Paragraphs>246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Apex</vt:lpstr>
      <vt:lpstr>Slide 1</vt:lpstr>
      <vt:lpstr>Садржај</vt:lpstr>
      <vt:lpstr>Оправданост за примену компјутерске симулације и вештачке интелигенције</vt:lpstr>
      <vt:lpstr>Примена компјутерске симулације и вештачке интелигенције </vt:lpstr>
      <vt:lpstr>Примена у технолошким системима</vt:lpstr>
      <vt:lpstr>Интелигентни агенти</vt:lpstr>
      <vt:lpstr>Eдукациони комплет LEGO Mindstorm NXT</vt:lpstr>
      <vt:lpstr>Eдукациони комплет LEGO Mindstorm NXT</vt:lpstr>
      <vt:lpstr>Eдукациони комплет LEGO Mindstorm NXT</vt:lpstr>
      <vt:lpstr>Eдукациони комплет LEGO Mindstorm NXT</vt:lpstr>
      <vt:lpstr>Eдукациони комплет LEGO Mindstorm NXT</vt:lpstr>
      <vt:lpstr>А када се склопи...</vt:lpstr>
      <vt:lpstr>Проблем у оквиру ИТС-а</vt:lpstr>
      <vt:lpstr>Транспорт</vt:lpstr>
      <vt:lpstr>Препреке и динамички карактер окружења</vt:lpstr>
      <vt:lpstr>Манипулација</vt:lpstr>
      <vt:lpstr>Класификација </vt:lpstr>
      <vt:lpstr>Mатлаб софтвер</vt:lpstr>
      <vt:lpstr>Матлаб софтвер</vt:lpstr>
      <vt:lpstr>Улога неуронских мрежа</vt:lpstr>
      <vt:lpstr>Тренирање неуронских мрежа</vt:lpstr>
      <vt:lpstr>Неуронска мрежа – мобилни робот</vt:lpstr>
      <vt:lpstr>Неуронска мрежа – стационарни робот</vt:lpstr>
      <vt:lpstr>Резултати рада тренинга мрежe мобилног робота </vt:lpstr>
      <vt:lpstr>Резултати рада тренинга мрежe сатционарног робота</vt:lpstr>
      <vt:lpstr>AnyLogic софтвер</vt:lpstr>
      <vt:lpstr>Симулација технолошког система</vt:lpstr>
      <vt:lpstr>Симулација технолошког система</vt:lpstr>
      <vt:lpstr>Симулација технолошког система</vt:lpstr>
      <vt:lpstr>Симулација технолошког система</vt:lpstr>
      <vt:lpstr>Симулација технолошког система</vt:lpstr>
      <vt:lpstr>Симулација технолошког система</vt:lpstr>
      <vt:lpstr>Симулација технолошког система</vt:lpstr>
      <vt:lpstr>Симулација технолошког система</vt:lpstr>
      <vt:lpstr>Проблеми са којима смо се сусретали</vt:lpstr>
      <vt:lpstr>ХВАЛА НА ПАЖЊИ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janko</dc:creator>
  <cp:lastModifiedBy>Nesa</cp:lastModifiedBy>
  <cp:revision>141</cp:revision>
  <dcterms:created xsi:type="dcterms:W3CDTF">2010-06-22T11:26:08Z</dcterms:created>
  <dcterms:modified xsi:type="dcterms:W3CDTF">2010-06-23T06:51:06Z</dcterms:modified>
</cp:coreProperties>
</file>